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63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9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27C3-5790-4BF2-BDDD-A154F45D9EBE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5C682-D948-4AA5-AAA4-F8AA40BF0C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059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27C3-5790-4BF2-BDDD-A154F45D9EBE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5C682-D948-4AA5-AAA4-F8AA40BF0C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8613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27C3-5790-4BF2-BDDD-A154F45D9EBE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5C682-D948-4AA5-AAA4-F8AA40BF0C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973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27C3-5790-4BF2-BDDD-A154F45D9EBE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5C682-D948-4AA5-AAA4-F8AA40BF0C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4346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27C3-5790-4BF2-BDDD-A154F45D9EBE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5C682-D948-4AA5-AAA4-F8AA40BF0C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525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27C3-5790-4BF2-BDDD-A154F45D9EBE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5C682-D948-4AA5-AAA4-F8AA40BF0C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676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27C3-5790-4BF2-BDDD-A154F45D9EBE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5C682-D948-4AA5-AAA4-F8AA40BF0C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143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27C3-5790-4BF2-BDDD-A154F45D9EBE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5C682-D948-4AA5-AAA4-F8AA40BF0C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364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27C3-5790-4BF2-BDDD-A154F45D9EBE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5C682-D948-4AA5-AAA4-F8AA40BF0C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862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27C3-5790-4BF2-BDDD-A154F45D9EBE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5C682-D948-4AA5-AAA4-F8AA40BF0C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957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27C3-5790-4BF2-BDDD-A154F45D9EBE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5C682-D948-4AA5-AAA4-F8AA40BF0C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575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927C3-5790-4BF2-BDDD-A154F45D9EBE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5C682-D948-4AA5-AAA4-F8AA40BF0C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911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20770" y="0"/>
            <a:ext cx="1708030" cy="124220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САОСП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35502" y="2212802"/>
            <a:ext cx="9161253" cy="16518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№06 </a:t>
            </a:r>
            <a:endParaRPr lang="en-US" sz="3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 строительного генерального плана 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313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233714" y="1951335"/>
            <a:ext cx="9942285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spcAft>
                <a:spcPts val="600"/>
              </a:spcAft>
              <a:tabLst>
                <a:tab pos="408940" algn="l"/>
              </a:tabLst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Вопросы: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408940" algn="l"/>
              </a:tabLst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Общие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принципы проектирования стройгенпланов.</a:t>
            </a:r>
            <a:endParaRPr lang="ru-RU" sz="28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408940" algn="l"/>
              </a:tabLst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Назначение и виды стройгенпланов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408940" algn="l"/>
              </a:tabLst>
            </a:pPr>
            <a:r>
              <a:rPr lang="ru-RU" sz="28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Проектирование общеплощадочных стройгенпланов.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408940" algn="l"/>
              </a:tabLst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 стройгенплана отдельного объекта</a:t>
            </a:r>
            <a:endParaRPr lang="ru-RU" sz="2800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algn="just">
              <a:spcBef>
                <a:spcPts val="600"/>
              </a:spcBef>
              <a:spcAft>
                <a:spcPts val="600"/>
              </a:spcAft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8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973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lvl="0" indent="-342900" algn="ctr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408940" algn="l"/>
              </a:tabLs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Общие принципы проектирования стройгенпланов.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  <a:tabLst>
                <a:tab pos="408940" algn="l"/>
              </a:tabLs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Строительный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генеральный план является вторым по значимости документом проекта организации строительства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(ПОС)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проекта производства работ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(ППР).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1200"/>
              </a:spcBef>
              <a:spcAft>
                <a:spcPts val="1200"/>
              </a:spcAft>
              <a:tabLst>
                <a:tab pos="408940" algn="l"/>
              </a:tabLs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Он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устанавливает: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границы строительной площадки, расположение постоянных, строящихся и временных зданий и сооружений, действующих, вновь прокладываемых и временных подземных, надземных и воздушных сетей и инженерных коммуникаций, постоянных и временных дорог, места установки строительных и грузоподъемных машин с указанием путей их перемещения, источники и средства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энерго- и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водоснабжения строительной площадки, места складирования материалов и конструкций, площадки укрупнительной сборки и др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  <a:tabLst>
                <a:tab pos="408940" algn="l"/>
              </a:tabLs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При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проектировании строительного генерального плана устанавливают состав и наиболее целесообразное расположение строительных машин, временных зданий и сооружений и других элементов обустройства строительной площадки как с точки зрения удобства и безопасности их использования при выполнении строительно-монтажных работ, так и в отношении санитарно-гигиенических, противопожарных, экологических и экономических требований.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tabLst>
                <a:tab pos="408940" algn="l"/>
              </a:tabLst>
            </a:pPr>
            <a:endParaRPr lang="ru-RU" sz="2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408940" algn="l"/>
              </a:tabLst>
            </a:pP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517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20770" y="0"/>
            <a:ext cx="1207123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ctr">
              <a:spcAft>
                <a:spcPts val="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Основными принципами проектирования стройгенпланов являются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indent="228600" algn="just">
              <a:spcAft>
                <a:spcPts val="0"/>
              </a:spcAft>
            </a:pPr>
            <a:endParaRPr lang="ru-RU" sz="20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-"/>
              <a:tabLst>
                <a:tab pos="68580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согласованность его решений с остальными разделами проектов организации строительства, проектов производства работ, технологическими картами и картами трудовых процессов;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-"/>
              <a:tabLst>
                <a:tab pos="685800" algn="l"/>
              </a:tabLst>
            </a:pP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минимизация объемов временного строительства на площадке за счет максимального использования постоянных (существующих и проектируемых) зданий, дорог и инженерных коммуникаций;</a:t>
            </a:r>
            <a:endParaRPr lang="ru-RU" sz="2000" b="1" i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-"/>
              <a:tabLst>
                <a:tab pos="68580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использование для размещения временных зданий, сооружений и коммуникаций территорий, не предназначенных под застройку постоянными объектами строительства;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-"/>
              <a:tabLst>
                <a:tab pos="68580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минимизация затрат на создание временных сооружений, зданий и устройств при максимально возможном удовлетворении потребности строительного производства во всех видах ресурсов;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-"/>
              <a:tabLst>
                <a:tab pos="685800" algn="l"/>
              </a:tabLst>
            </a:pP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рациональность организации транспортных потоков на площадке за счет уменьшения расстояний перевозки материалов и конструкций и сокращения количества их перегрузок;</a:t>
            </a:r>
            <a:endParaRPr lang="ru-RU" sz="2000" b="1" i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-"/>
              <a:tabLst>
                <a:tab pos="68580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обеспечение условий минимального перемещения материалов, изделий и конструкций в процессе выполнения строительно-монтажных работ с использованием монтажных механизмов, механизированных установок и специальных (технологических) транспортных средств;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-"/>
              <a:tabLst>
                <a:tab pos="685800" algn="l"/>
              </a:tabLst>
            </a:pP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применение для производственных целей, санитарно-бытового  и материально-технического обеспечения строительства преимущественно типовых, мобильных и сборно-разборных зданий и сооружений, обеспечивающих возможность многократного использования.</a:t>
            </a:r>
            <a:endParaRPr lang="ru-RU" sz="2000" b="1" i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15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20770" y="0"/>
            <a:ext cx="12071230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2: Назначение и виды стройгенпланов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ctr"/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 строительные генеральные планы двух видов: общеплощадочные и объектный.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Общеплощадочный стройгенплан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разрабатывается на всю территорию строительства комплекса объектов (промышленного предприятия, жилого массива и т.п.) и включает, наряду с существующими и проектируемыми объектами, временные здания и сооружения, основные коммуникации, склады, дороги, строительные машины и механизированные установки, обслуживающие нужды строительства комплекса объектов в целом.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Он разрабатывается проектной организацией в составе раздела проекта «Организация строительства» на первой стадии проектирования (проект, рабочий проект) обычно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масштабе 1:1000 или 1:2000.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Объектный стройгенплан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составляется только на площадку, непосредственно прилегающую к конкретному зданию или сооружению, и определяет расположение временных зданий, инженерных сетей, строительных машин и устройств, необходимых для возведения отдельного объекта строительства.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Объектный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стройгенплан разрабатывается строительной организацией в составе проекта производства работ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(ППР),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правило,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масштабе 1:100 или 1:500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5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09182" y="0"/>
            <a:ext cx="1208281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зависимости от стадии проектирования и строительства практикуется также разработка стройгенпланов на отдельные периоды возведения объекта: </a:t>
            </a:r>
            <a:endParaRPr lang="ru-RU" sz="2000" b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одготовительный; 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выполнения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работ нулевого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цикла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sz="20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возведения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надземной части здания и др.</a:t>
            </a:r>
            <a:endParaRPr lang="ru-RU" sz="2000" b="1" i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12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Со стадийностью проектирования и строительства связано также назначение строительного генерального плана.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12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В составе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ТЭО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или проекта разрабатывается схема стройгенплана, используемая на начальном этапе строительства для получения разрешения на производство подготовительных работ, устройство котлованов и фундаментов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инспекции Госархстройнадзора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12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Стройгенплан, разработанный на основе рабочей документации, необходим для получения разрешения (ордера) на производство земляных и строительных работ в административно-технической инспекции и предварительного согласования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ППР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отделом подземных сооружений горгеотреста.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12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Стройгенплан на период возведения надземной части здания является одним из документов, предъявляемых строительной организацией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органы Госгортехнадзора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приемки в эксплуатация грузоподъемных кранов. 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23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09182" y="0"/>
            <a:ext cx="1208281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3.Проектирование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общеплощадочных стройгенпланов</a:t>
            </a:r>
            <a:endParaRPr lang="ru-RU" sz="2000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000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 проектирования общеплощадочного стройгенплана необходимы следующие исходные данные: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-"/>
              <a:tabLst>
                <a:tab pos="685800" algn="l"/>
              </a:tabLst>
            </a:pP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исходно-разрешительная документация, в том числе ситуационный план 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(М 1:2000),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геотопооснова 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(М 1:500);</a:t>
            </a:r>
            <a:endParaRPr lang="ru-RU" sz="2000" b="1" i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-"/>
              <a:tabLst>
                <a:tab pos="685800" algn="l"/>
              </a:tabLst>
            </a:pP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условия присоединения к инженерным сетям;</a:t>
            </a:r>
            <a:endParaRPr lang="ru-RU" sz="2000" b="1" i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-"/>
              <a:tabLst>
                <a:tab pos="685800" algn="l"/>
              </a:tabLst>
            </a:pP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данные геологических, гидрогеологических и инженерно-экономических изысканий;</a:t>
            </a:r>
            <a:endParaRPr lang="ru-RU" sz="2000" b="1" i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-"/>
              <a:tabLst>
                <a:tab pos="685800" algn="l"/>
              </a:tabLst>
            </a:pP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материалы технико-экономического обоснования 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(ТЭО)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или рабочего проекта 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(РП),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том числе: сметный расчет стоимости строительства, календарный план и другие разделы проекта организации строительства 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(ПОС).</a:t>
            </a:r>
            <a:endParaRPr lang="ru-RU" sz="2000" b="1" i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Общеплощадочный стройгенплан разрабатывается в последовательности, установленной блок-схемой календарного графика.</a:t>
            </a:r>
          </a:p>
          <a:p>
            <a:pPr indent="457200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первом этапе на основе графика строительства определяется потребность в трудовых, энергетических и других материально-технических ресурсах.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Эти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данные используются для определения объемов строительства временных зданий и сооружений различного назначения (санитарно-бытовых, административных, подсобно-хозяйственных), площадей складов для хранения строительных материалов, конструкций и изделий, проектирования систем временного энерго- и водоснабжения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(блок 1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5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Блок 1	                  Блок 3</a:t>
            </a:r>
          </a:p>
          <a:p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	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Блок-схема проектирования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общеплощадочного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		стройгенплана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>           стройгенплана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423079" y="341194"/>
            <a:ext cx="5185687" cy="6516806"/>
            <a:chOff x="1091821" y="-1162397"/>
            <a:chExt cx="5663358" cy="7283710"/>
          </a:xfrm>
        </p:grpSpPr>
        <p:pic>
          <p:nvPicPr>
            <p:cNvPr id="23" name="Рисунок 22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2039" r="2526"/>
            <a:stretch/>
          </p:blipFill>
          <p:spPr>
            <a:xfrm>
              <a:off x="1091821" y="-1162397"/>
              <a:ext cx="5636526" cy="439137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3776" y="3228975"/>
              <a:ext cx="5661403" cy="2892338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6" name="Прямоугольник 25"/>
          <p:cNvSpPr/>
          <p:nvPr/>
        </p:nvSpPr>
        <p:spPr>
          <a:xfrm>
            <a:off x="423079" y="0"/>
            <a:ext cx="5161118" cy="3411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Блок1                             Блок 3 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50125" y="1"/>
            <a:ext cx="1204187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1200"/>
              </a:spcBef>
              <a:spcAft>
                <a:spcPts val="12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Следующим шагом алгоритма предусмотрено решение задачи размещения на площадке грузоподъемных кранов, площадок для складирования материалов, автомобильных дорог, бытового городка и других элементов (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блоки 2, 3 и 4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Bef>
                <a:spcPts val="1200"/>
              </a:spcBef>
              <a:spcAft>
                <a:spcPts val="12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заключительном этапе (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блок 5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проектируются системы временного энерго- и водоснабжения строительства. 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Bef>
                <a:spcPts val="1200"/>
              </a:spcBef>
              <a:spcAft>
                <a:spcPts val="12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Общеплощадочный стройгенплан проектная организация согласовывает с заказчиком и генподрядной строительной организацией.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Bef>
                <a:spcPts val="1200"/>
              </a:spcBef>
              <a:spcAft>
                <a:spcPts val="12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До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рассмотрения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(ТЭО), (РП)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органах госэкспертизы заказчик должен согласовать проект стройгенплана с районных архитектором, органами санитарно-эпидемиологического и пожарного надзора, отделом безопасности движения,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ГИБДД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и эксплуатирующими организациями (водоканал, энергетики, телефонной сети и т.п.).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74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22830" y="0"/>
            <a:ext cx="12069169" cy="610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Проектирование стройгенплана отдельного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объекта</a:t>
            </a:r>
          </a:p>
          <a:p>
            <a:pPr algn="ctr"/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algn="just">
              <a:spcBef>
                <a:spcPts val="12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Исходными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данными для проектирования объектного стройгенплана являются:</a:t>
            </a:r>
          </a:p>
          <a:p>
            <a:pPr marL="342900" lvl="0" indent="-342900" algn="just">
              <a:spcBef>
                <a:spcPts val="1200"/>
              </a:spcBef>
              <a:spcAft>
                <a:spcPts val="600"/>
              </a:spcAft>
              <a:buFontTx/>
              <a:buChar char="-"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общеплощадочный стройгенплан;</a:t>
            </a:r>
          </a:p>
          <a:p>
            <a:pPr marL="342900" lvl="0" indent="-342900" algn="just">
              <a:spcBef>
                <a:spcPts val="12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рабочие чертежи и календарные графики строительства здания или сооружения;</a:t>
            </a:r>
          </a:p>
          <a:p>
            <a:pPr marL="342900" lvl="0" indent="-342900" algn="just">
              <a:spcBef>
                <a:spcPts val="12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карты на сложные виды строительно-монтажных работ или конструктивные элементы зданий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12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разработке стройгенплана отдельно стоящих зданий используются также материалы, входящие в состав исходно-разрешительной документации, перечисленной ранее (геотопоснова, условия на присоединения, данные изысканий).</a:t>
            </a:r>
          </a:p>
          <a:p>
            <a:pPr algn="just">
              <a:spcBef>
                <a:spcPts val="12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Объектный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стройгенплан разрабатывается в последовательности, предусмотренной блок-схемой.</a:t>
            </a:r>
          </a:p>
          <a:p>
            <a:pPr algn="just">
              <a:spcBef>
                <a:spcPts val="12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Расположение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элементов обустройства строительных площадок при возведении отдельных зданий и сооружений непосредственно связано с условиями установки и эксплуатации грузоподъемных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кранов.</a:t>
            </a:r>
          </a:p>
          <a:p>
            <a:pPr algn="just">
              <a:spcBef>
                <a:spcPts val="12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первую очередь осуществляется их привязка к объекту для определения параметров, обеспечивающих безопасную эксплуатацию кранов (зоны обслуживания, опасные зоны и т.п.)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(Блок 1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268433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22830" y="0"/>
            <a:ext cx="1206917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проектирования других элементов стройгенплана определяется объем ресурсов, необходимых для строительства объекта.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/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наличии общеплощадочного стройгенплана потребность в трудовых и материально-технических ресурсах принимается из соотве6тствующих разделов проекта организации строительства, относящихся к данному объекту. </a:t>
            </a:r>
            <a:endParaRPr lang="ru-RU" sz="2000" b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/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При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отсутствии общеплощадочного стройгенплана количество рабочих определяется из графика потребности в ресурсах.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/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Количество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материалов и конструкции, подлежащих складированию, а также в потребности строительства в воде и электроэнергии определяется расчетом. </a:t>
            </a:r>
            <a:endParaRPr lang="ru-RU" sz="2000" b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30" y="2862322"/>
            <a:ext cx="6559571" cy="38250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5231" y="2859911"/>
            <a:ext cx="5386769" cy="382749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928062" y="2859911"/>
            <a:ext cx="1588142" cy="388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 2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70495" y="6103962"/>
            <a:ext cx="6045958" cy="5595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Блок-схема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проектирования объектного стройгенплана</a:t>
            </a:r>
          </a:p>
        </p:txBody>
      </p:sp>
    </p:spTree>
    <p:extLst>
      <p:ext uri="{BB962C8B-B14F-4D97-AF65-F5344CB8AC3E}">
        <p14:creationId xmlns:p14="http://schemas.microsoft.com/office/powerpoint/2010/main" val="247414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36478" y="0"/>
            <a:ext cx="1205552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1200"/>
              </a:spcBef>
              <a:spcAft>
                <a:spcPts val="12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следующем этапе (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блоки 2 и 3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решается задача размещения площадок для складирования конструкции и материалов для строительства и расположения в плане временных и постоянных дорог, обеспечивающих подъезд в зону действия грузоподъемного крана, к площадкам укрупнительной сборки конструкций, складам, бытовым помещениям и т.п. 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Bef>
                <a:spcPts val="1200"/>
              </a:spcBef>
              <a:spcAft>
                <a:spcPts val="12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Разработка объектного стройгенплана завершается нахождением места размещения в необходимом количестве временных зданий и сооружений производственного, административного и санитарно-бытового назначения (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блок 4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), а также проектированием систем инженерного обеспечения строительства (водоснабжения, электроснабжения, освещения, канализации, телефонизации), (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блок 5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Bef>
                <a:spcPts val="1200"/>
              </a:spcBef>
              <a:spcAft>
                <a:spcPts val="120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Объектный стройгенплан разрабатывается подрядчиком или проектно-технологической организацией строительного комплекса региона по договорам на проектные работы. В этом случае проект стройгенплана проектная организация согласовывает с генеральной подрядной и специализированными субподрядными строительными организациями. </a:t>
            </a:r>
            <a:endParaRPr lang="ru-RU" sz="2000" b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99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1693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542</Words>
  <Application>Microsoft Office PowerPoint</Application>
  <PresentationFormat>Широкоэкранный</PresentationFormat>
  <Paragraphs>84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8</cp:revision>
  <dcterms:created xsi:type="dcterms:W3CDTF">2022-09-25T15:53:31Z</dcterms:created>
  <dcterms:modified xsi:type="dcterms:W3CDTF">2022-09-26T01:48:12Z</dcterms:modified>
</cp:coreProperties>
</file>